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B5426-B7E4-4098-8F48-AE9D52D45D1F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944A-70AF-493A-8E33-82C0E023CE9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693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C944A-70AF-493A-8E33-82C0E023CE98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67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A57BA-7F8A-8EE5-41CB-D3C5C3E6D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35B775-EA44-8E3F-2968-74C472FDD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502F60-6A71-2AFC-216B-CF8887F7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5B1070-6A0A-D102-3165-A71B0069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C4B5BE-C64C-9EE4-6C0C-9A44C3B2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452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B21BE-2F67-2FCA-25C3-5738B682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4FE899-AEFA-445E-EF16-A8465137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4C93B3-8569-FB75-13DA-56E0DC7F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4D682-1543-F191-72A5-0F1F780D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84E5B-AD76-F243-5A0F-6D117201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644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E91D05-6AB3-668E-93CF-B94D85C12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FCE5F9-AC6F-3CCA-8C51-EDA689955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6FA70-8D18-CAE9-0847-98EF0644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D819C8-315D-0A4F-1265-714636D7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CBE19D-6BCD-B4A7-7BA1-8AE13314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36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FCECD-8E36-4F11-0540-A93897B4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35D72F-7A3C-D655-CF60-F82D06D3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099F18-0024-E474-4968-A59D51AA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14A488-35A0-0F7E-F52E-CCF7D1DC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63B240-E09D-9240-7DF9-70B88213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086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774B3-6F4B-1BC5-5B52-1705949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965A9F-24A0-D492-7323-A60F51313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80E935-E5E8-5BE5-A454-6E01032A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8B4A96-1B74-4AA6-AF5A-68464E2F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729C82-0E04-2945-C657-0D8F13A7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669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D2DDF-4DAD-65DE-FFA9-C612CB9C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DE50E-AA2F-165A-65A6-6CC88189F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8FD9CD-46E1-DDC0-2B7D-A30135DD6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9A44C7-E600-945E-E192-B8093E14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A6DC8A-C744-702F-DD19-31934BD1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5F6F42-4D10-F14D-E4D6-F54465A2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905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F8671-0D61-713A-D827-EBBA2C37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706467-A939-8450-52C9-94F8D6C24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DB80CB-85CF-7940-1B08-45A2C6C20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5D00C2-5903-FCD9-6304-B80AD7880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CEDD1E-97A2-6DFC-CDF9-AAFDB46BB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292D55-E4B0-979F-011D-9F87C46F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0D39C0-6144-6EAC-2EA1-85B3FC6A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321DD5C-EC23-A032-C8AB-7542ACD6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013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850C8-5057-DC58-AE28-F130F97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AD99BB-5F85-53D5-05E0-F8142836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13F74A-C03A-9192-8410-C4C5B533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6413CB-EF02-D48A-91AE-C7013913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407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322A16-7CC2-B6CE-C51B-82D6A6AA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CF5281-660F-AC2D-E75F-DDE17B97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B9144B-2F59-5CF0-6A5E-8CF94808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625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2E3FB-6AF3-31CA-B39F-CBA6FCA2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26432-95D3-7458-BD0C-13112372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E678EC-388C-8D63-7C03-0D742ED98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B4981-9013-60D7-0619-09892340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2F40AE-3EE9-186B-4C40-8A2AAF66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F805B0-AA68-442B-C88E-B455136A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947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CAE61-B09A-D1B5-4B36-6769F1BC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AB0DB5-6326-29C4-9EF0-BB016321D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1803C1-1CAF-2DEA-5246-2F70C95DB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78D5F9-7C72-B993-B872-D2CE5650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FEF721-4591-169D-0B91-8F1D0E47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21BEEE-F553-6C64-4492-DBD371E3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431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DB0D883-76AC-D6EC-9FFF-B930651C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A2AC42-D6AF-110B-AA21-83BEC498C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20AC83-03F7-8A8C-8B92-F407CF4CE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E7FE1-AD99-4ADC-A00C-22B0F568CA2E}" type="datetimeFigureOut">
              <a:rPr lang="es-CL" smtClean="0"/>
              <a:t>30-08-2025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C5B658-2F86-8E8B-5677-D40E1D7F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FF705A-3BDF-7459-CEB9-C4DE72DE9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CAA1-F173-406C-BD13-1DD61BF2E2A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24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AF71991-0B85-EE5D-83C5-02E8C0FF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7" r="9089" b="1097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1EE3C2-946B-429B-1C6A-4671A3EE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L" sz="4800" dirty="0">
                <a:solidFill>
                  <a:schemeClr val="bg1"/>
                </a:solidFill>
              </a:rPr>
              <a:t>LLMs Desde una Perspectiva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B79594-B0C1-6A7E-3747-8FFE4E3BB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000">
                <a:solidFill>
                  <a:schemeClr val="bg1"/>
                </a:solidFill>
              </a:rPr>
              <a:t>Docente: Diego Obando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5258F-044F-FFE9-EA21-3CCAEC5A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99" y="2235199"/>
            <a:ext cx="2917958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Ejemplo</a:t>
            </a:r>
            <a:r>
              <a:rPr lang="en-US" sz="5000" dirty="0">
                <a:solidFill>
                  <a:schemeClr val="bg1"/>
                </a:solidFill>
              </a:rPr>
              <a:t> de un </a:t>
            </a:r>
            <a:r>
              <a:rPr lang="en-US" sz="5000" dirty="0" err="1">
                <a:solidFill>
                  <a:schemeClr val="bg1"/>
                </a:solidFill>
              </a:rPr>
              <a:t>Historial</a:t>
            </a:r>
            <a:r>
              <a:rPr lang="en-US" sz="5000" dirty="0">
                <a:solidFill>
                  <a:schemeClr val="bg1"/>
                </a:solidFill>
              </a:rPr>
              <a:t> de Chat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AD2739F-051F-B030-E55D-6178AF048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3" y="115193"/>
            <a:ext cx="6832208" cy="66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6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623F17-2140-0151-EDF1-E6F1C644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SDK y 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D8CF3D-1A6C-CBE5-D361-6678BB34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b="1">
                <a:solidFill>
                  <a:schemeClr val="bg1">
                    <a:alpha val="80000"/>
                  </a:schemeClr>
                </a:solidFill>
              </a:rPr>
              <a:t>OpenAI </a:t>
            </a:r>
            <a:r>
              <a:rPr lang="es-CL" sz="2000">
                <a:solidFill>
                  <a:schemeClr val="bg1">
                    <a:alpha val="80000"/>
                  </a:schemeClr>
                </a:solidFill>
              </a:rPr>
              <a:t>nos ofrece su librería oficial tanto en </a:t>
            </a:r>
            <a:r>
              <a:rPr lang="es-CL" sz="2000" b="1">
                <a:solidFill>
                  <a:schemeClr val="bg1">
                    <a:alpha val="80000"/>
                  </a:schemeClr>
                </a:solidFill>
              </a:rPr>
              <a:t>JavaScript </a:t>
            </a:r>
            <a:r>
              <a:rPr lang="es-CL" sz="2000">
                <a:solidFill>
                  <a:schemeClr val="bg1">
                    <a:alpha val="80000"/>
                  </a:schemeClr>
                </a:solidFill>
              </a:rPr>
              <a:t>como en </a:t>
            </a:r>
            <a:r>
              <a:rPr lang="es-CL" sz="2000" b="1">
                <a:solidFill>
                  <a:schemeClr val="bg1">
                    <a:alpha val="80000"/>
                  </a:schemeClr>
                </a:solidFill>
              </a:rPr>
              <a:t>Python</a:t>
            </a:r>
            <a:r>
              <a:rPr lang="es-CL" sz="2000">
                <a:solidFill>
                  <a:schemeClr val="bg1">
                    <a:alpha val="80000"/>
                  </a:schemeClr>
                </a:solidFill>
              </a:rPr>
              <a:t> para que podamos conectarnos a su API desde nuestro código</a:t>
            </a:r>
          </a:p>
          <a:p>
            <a:pPr marL="0" indent="0">
              <a:buNone/>
            </a:pPr>
            <a:endParaRPr lang="es-CL" sz="2000" b="1">
              <a:solidFill>
                <a:schemeClr val="bg1">
                  <a:alpha val="80000"/>
                </a:schemeClr>
              </a:solidFill>
            </a:endParaRPr>
          </a:p>
          <a:p>
            <a:r>
              <a:rPr lang="es-CL" sz="2000">
                <a:solidFill>
                  <a:schemeClr val="bg1">
                    <a:alpha val="80000"/>
                  </a:schemeClr>
                </a:solidFill>
              </a:rPr>
              <a:t>Con el comando </a:t>
            </a:r>
            <a:r>
              <a:rPr lang="es-CL" sz="2000" b="1">
                <a:solidFill>
                  <a:schemeClr val="bg1">
                    <a:alpha val="80000"/>
                  </a:schemeClr>
                </a:solidFill>
              </a:rPr>
              <a:t>npm install openai </a:t>
            </a:r>
            <a:r>
              <a:rPr lang="es-CL" sz="2000">
                <a:solidFill>
                  <a:schemeClr val="bg1">
                    <a:alpha val="80000"/>
                  </a:schemeClr>
                </a:solidFill>
              </a:rPr>
              <a:t>la instalamos en JavaScript/TypeScript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8489C35-73A5-870B-ABD4-B09CE1FC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99" y="2386520"/>
            <a:ext cx="5260976" cy="20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9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B353AC-1E45-2DC7-1D38-566DE221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Configuración inicial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FC4877-98BB-346D-7CE0-F65BE572C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La configuración inicial es bastante sencilla, solo necesitamos un </a:t>
            </a:r>
            <a:r>
              <a:rPr lang="es-CL" sz="2400" b="1">
                <a:solidFill>
                  <a:schemeClr val="bg1">
                    <a:alpha val="80000"/>
                  </a:schemeClr>
                </a:solidFill>
              </a:rPr>
              <a:t>token </a:t>
            </a:r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 de autenticación para poder usarla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ADECA00-2838-EF51-B094-B99A4298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447397"/>
            <a:ext cx="6801719" cy="39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8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9461633-3FF5-6CEE-0282-E5BBA1C8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2956" r="29011" b="-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AA16E-799C-FB34-0A25-CB8D7653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¿Qué es una API Key?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BE224-56FB-5EB0-1506-0A683AD7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 b="1">
                <a:solidFill>
                  <a:schemeClr val="bg1"/>
                </a:solidFill>
              </a:rPr>
              <a:t>Analogía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Piensa en la API Key como </a:t>
            </a:r>
            <a:r>
              <a:rPr lang="es-ES" sz="1700" b="1">
                <a:solidFill>
                  <a:schemeClr val="bg1"/>
                </a:solidFill>
              </a:rPr>
              <a:t>la tarjeta magnética de la biblioteca</a:t>
            </a:r>
            <a:r>
              <a:rPr lang="es-ES" sz="170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Si la presentas, puedes sacar libros (hacer requests).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Cada libro que sacas queda registrado a tu nombre (uso de tokens).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Si la pierdes y alguien más la usa, te cargan los libros a ti (consumo $$$).</a:t>
            </a:r>
          </a:p>
          <a:p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6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A26939D0-4D6D-645C-C2FB-FC6D4B98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2956" r="29011" b="-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0011DD-2460-8EF9-F002-2E4C91F1B8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⚠️ Buenas prácticas que tienen que aprender sí o sí: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Nunca subir la API Key a GitHub</a:t>
            </a: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ni compartirla en público.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Guardarla en </a:t>
            </a:r>
            <a:r>
              <a:rPr kumimoji="0" lang="es-CL" altLang="es-CL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variables de entorno</a:t>
            </a: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.env</a:t>
            </a: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 y no en el código duro.</a:t>
            </a:r>
            <a:endParaRPr kumimoji="0" lang="es-CL" altLang="es-CL" sz="1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 se filtra, </a:t>
            </a:r>
            <a:r>
              <a:rPr kumimoji="0" lang="es-CL" altLang="es-CL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revocarla</a:t>
            </a:r>
            <a:r>
              <a:rPr kumimoji="0" lang="es-CL" altLang="es-CL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desde el panel de OpenAI y generar otra.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sz="1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69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D7A57AC-E186-4178-74A7-A28ACB31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9091" r="1591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64C2B-BA06-A9AC-86EA-FC654848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Vector Embeddings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2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19FF5D-C491-3BD3-CEDC-823F80D7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¿Qué es un Vector Embedding?</a:t>
            </a:r>
            <a:endParaRPr lang="es-CL" sz="400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1C5304-8A0A-D6B7-0726-93A82AF376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46400"/>
            <a:ext cx="4391025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Un </a:t>
            </a:r>
            <a:r>
              <a:rPr kumimoji="0" lang="es-CL" altLang="es-CL" sz="13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es una </a:t>
            </a:r>
            <a:r>
              <a:rPr kumimoji="0" lang="es-CL" altLang="es-CL" sz="13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representación matemática de un texto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(o imagen, audio, etc.) en forma de un </a:t>
            </a:r>
            <a:r>
              <a:rPr kumimoji="0" lang="es-CL" altLang="es-CL" sz="13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vector de números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Piensa que cada palabra, frase o documento se transforma en una lista larga de números (ej: 1,536 dimensiones en el modelo 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text-embedding-3-small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).</a:t>
            </a:r>
            <a:endParaRPr kumimoji="0" lang="es-CL" altLang="es-CL" sz="13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Estos números no son aleatorios: capturan el </a:t>
            </a:r>
            <a:r>
              <a:rPr kumimoji="0" lang="es-CL" altLang="es-CL" sz="13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significado semántico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Entonces, textos que significan cosas parecidas → tienen vectores </a:t>
            </a:r>
            <a:r>
              <a:rPr kumimoji="0" lang="es-CL" altLang="es-CL" sz="13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cercanos</a:t>
            </a:r>
            <a:r>
              <a:rPr kumimoji="0" lang="es-CL" altLang="es-CL" sz="13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en el espacio matemático.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sz="13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C127C3C-45A8-E87D-034D-50B6DF78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28689"/>
            <a:ext cx="5260976" cy="37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02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E0C650A-0CC4-652A-1F92-2E95C14F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727E9B-72C7-9F32-40CD-F8430CE0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¿Se </a:t>
            </a:r>
            <a:r>
              <a:rPr lang="en-US" sz="6600" dirty="0" err="1">
                <a:solidFill>
                  <a:schemeClr val="bg1"/>
                </a:solidFill>
              </a:rPr>
              <a:t>Puede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hacer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Matemáticas</a:t>
            </a:r>
            <a:r>
              <a:rPr lang="en-US" sz="6600" dirty="0">
                <a:solidFill>
                  <a:schemeClr val="bg1"/>
                </a:solidFill>
              </a:rPr>
              <a:t> con el </a:t>
            </a:r>
            <a:r>
              <a:rPr lang="en-US" sz="6600" dirty="0" err="1">
                <a:solidFill>
                  <a:schemeClr val="bg1"/>
                </a:solidFill>
              </a:rPr>
              <a:t>Lenguaje</a:t>
            </a:r>
            <a:r>
              <a:rPr lang="en-US" sz="6600" dirty="0">
                <a:solidFill>
                  <a:schemeClr val="bg1"/>
                </a:solidFill>
              </a:rPr>
              <a:t> Natural?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0D41788-00F7-2282-B0A4-0DC45BE4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16978" b="139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6EDAE3-8407-A446-D27D-D82558B1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Analogía del Plano Cartesiano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8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que contiene interior, pequeño, alambre, reloj&#10;&#10;Descripción generada automáticamente">
            <a:extLst>
              <a:ext uri="{FF2B5EF4-FFF2-40B4-BE49-F238E27FC236}">
                <a16:creationId xmlns:a16="http://schemas.microsoft.com/office/drawing/2014/main" id="{B631AD8C-72B6-24F1-F969-AD85F141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8" r="23429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45219-007C-A61C-7F31-8B6B72FB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Espacio N Dimensional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1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34823628-73CB-0B45-4BFA-99C286622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9091" r="28578" b="-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6DE0CF-0AA8-B163-C911-CC45EC65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¿Qué es una API?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2950B4-62B2-DB13-0C89-A35F70F4FF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5724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Una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 (Application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Interface)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 básicamente un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puente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que permite que un programa se comunique con otro.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 vez de que tú tengas que meterte al código interno de OpenAI y entender cómo funciona un LLM por dentro (cosa imposible en la práctica), la API te da una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puerta de entrada controlada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 reglas claras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8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5D720-5731-A0BA-B62A-6B94F904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s-CL" sz="4100">
                <a:solidFill>
                  <a:schemeClr val="bg1"/>
                </a:solidFill>
              </a:rPr>
              <a:t>Modelos de Embedding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366EF-B664-66E0-E7B4-496D4B65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200">
                <a:solidFill>
                  <a:schemeClr val="bg1"/>
                </a:solidFill>
              </a:rPr>
              <a:t>OpenAI nos ofrece una par de modelos con los que podemos generar embeddings</a:t>
            </a:r>
          </a:p>
          <a:p>
            <a:r>
              <a:rPr lang="es-CL" sz="2200" b="1">
                <a:solidFill>
                  <a:schemeClr val="bg1"/>
                </a:solidFill>
              </a:rPr>
              <a:t>OpeanAI Text Embedding 3 (large) - 3072 dimensiones</a:t>
            </a:r>
          </a:p>
          <a:p>
            <a:r>
              <a:rPr lang="es-CL" sz="2200" b="1">
                <a:solidFill>
                  <a:schemeClr val="bg1"/>
                </a:solidFill>
              </a:rPr>
              <a:t>OpeanAI Text Embedding 3 (small) – 1536 dimensiones</a:t>
            </a:r>
          </a:p>
          <a:p>
            <a:r>
              <a:rPr lang="es-ES" sz="2200">
                <a:solidFill>
                  <a:schemeClr val="bg1"/>
                </a:solidFill>
              </a:rPr>
              <a:t>A mayor cantidad de dimensiones, el vector puede capturar más matices semánticos.</a:t>
            </a:r>
          </a:p>
          <a:p>
            <a:r>
              <a:rPr lang="es-ES" sz="2200">
                <a:solidFill>
                  <a:schemeClr val="bg1"/>
                </a:solidFill>
              </a:rPr>
              <a:t>Pero también → ocupa más espacio en la base de datos y requiere más cómputo para búsquedas.</a:t>
            </a:r>
            <a:endParaRPr lang="es-CL" sz="2200">
              <a:solidFill>
                <a:schemeClr val="bg1"/>
              </a:solidFill>
            </a:endParaRP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25EFE45-3263-8BCC-A844-54FEB24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9" y="1236118"/>
            <a:ext cx="4763801" cy="1103808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0F97C3B-01CA-A6AA-B59B-D0A4DD40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8" y="4300336"/>
            <a:ext cx="4763801" cy="108268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0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EF4A8A-9490-F4FB-0CCD-D48BCBB4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CL" sz="3800">
                <a:solidFill>
                  <a:schemeClr val="bg1"/>
                </a:solidFill>
              </a:rPr>
              <a:t>¿Cómo Generar un Embedding?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3EF44-63D7-F0B2-95C3-3E4A4E611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CL" sz="2000">
                <a:solidFill>
                  <a:schemeClr val="bg1"/>
                </a:solidFill>
              </a:rPr>
              <a:t>Al igual que con la API de chat, OpenAI nos ofrece acceso a sus modelos de embedding mediante su sdk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AFD9B88-E2C5-4748-A285-20819AFC1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936571"/>
            <a:ext cx="5666547" cy="49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6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F88C18-90AE-56FD-CD81-01FF1E82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Búsqueda Semántica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5EC3322-9820-D71C-4555-758F91E7A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022" y="1660280"/>
            <a:ext cx="4172845" cy="3379097"/>
          </a:xfrm>
          <a:prstGeom prst="rect">
            <a:avLst/>
          </a:prstGeom>
          <a:ln w="28575">
            <a:noFill/>
          </a:ln>
        </p:spPr>
      </p:pic>
      <p:sp>
        <p:nvSpPr>
          <p:cNvPr id="28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98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F249F57-EF76-5E86-DD1F-C8AF12403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t="9091" r="15874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9B6BA-EDB4-BBB5-9BFA-26246621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Vector Embeddings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350276-1C05-E827-636B-14DD59E06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3" y="2718054"/>
            <a:ext cx="5903097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Como ya vimos, un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 un vector de números que representa el significado de un texto.</a:t>
            </a:r>
            <a:b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Ejemplo simplificado (inventado):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"perro feliz"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[0.12, -0.45, 0.78]</a:t>
            </a: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"cachorro contento"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[0.11, -0.44, 0.79]</a:t>
            </a: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👉 Notarás que son muy parecidos → porque significan casi lo mismo.</a:t>
            </a:r>
          </a:p>
        </p:txBody>
      </p:sp>
    </p:spTree>
    <p:extLst>
      <p:ext uri="{BB962C8B-B14F-4D97-AF65-F5344CB8AC3E}">
        <p14:creationId xmlns:p14="http://schemas.microsoft.com/office/powerpoint/2010/main" val="342011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DBD4B2-F1C4-0CFB-5105-3DCA8CA7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ES" sz="4100">
                <a:solidFill>
                  <a:schemeClr val="bg1"/>
                </a:solidFill>
              </a:rPr>
              <a:t>¿Qué es la Búsqueda Semántica?</a:t>
            </a:r>
            <a:endParaRPr lang="es-CL" sz="4100">
              <a:solidFill>
                <a:schemeClr val="bg1"/>
              </a:solidFill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096560F-4E66-590F-9500-40943EBE74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2946" y="2196895"/>
            <a:ext cx="6966321" cy="371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¿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Qué es la Búsqueda Semántica?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 buscar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 significado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 lugar de buscar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 palabras exactas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Una búsqueda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tradicional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(SQL con 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LIKE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encuentra solo coincidencias literales.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Una búsqueda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semántica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mide qué tan “cercanos” están dos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embeddings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 el espacio vectorial (usando </a:t>
            </a:r>
            <a:r>
              <a:rPr kumimoji="0" lang="es-CL" altLang="es-CL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cosine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similarity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s-CL" altLang="es-CL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dot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Ejemplo práctico: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Usuario busca: 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"¿Dónde puedo encontrar un lugar para comer pizza?"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 compara contra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embeddings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tus documentos: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"Restaurante italiano en el centro"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vector cercano →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match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"Horario de buses interurbanos"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vector lejano →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match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A65F89E-609B-3557-9F35-75B08E79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0451" y="1972756"/>
            <a:ext cx="3596629" cy="2912487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2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39E5F-063A-4F16-0A6F-2E3AFC7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Bases de Datos que Soportan Búsqueda Semántica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8B5429-B46B-34E8-1258-0277F5A9CE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452" y="1057275"/>
            <a:ext cx="5857683" cy="47434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3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E01FA92-A5E9-6B0A-11E0-F7A2E7D367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5" r="-1" b="4353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CA2B1-1570-2324-19EA-8F7D90EE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Pinecone DB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868B6-DCD8-1DB6-32E0-651410A5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5763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606BAB-F134-2838-2CBB-59063D03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ChromaDB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1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ED3805C3-1CA8-42C1-6F4E-2F3A5453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8264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03996D-0DC7-290D-462C-ABE3A4AA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PostgreSQL + PgVector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CAA55DA-88FB-0B3B-E82F-4256B67C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9091" r="21362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BDEE88-E225-C3A3-00E0-033B366B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¿Cómo Hago Búsqueda Semántica?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4D2A55-6480-26B9-4FFF-93509474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522075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L" sz="1600" dirty="0">
                <a:solidFill>
                  <a:schemeClr val="bg1"/>
                </a:solidFill>
              </a:rPr>
              <a:t>El proceso en si es simple: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Lo primero es generar </a:t>
            </a:r>
            <a:r>
              <a:rPr lang="es-CL" sz="1600" dirty="0" err="1">
                <a:solidFill>
                  <a:schemeClr val="bg1"/>
                </a:solidFill>
              </a:rPr>
              <a:t>embeddings</a:t>
            </a:r>
            <a:r>
              <a:rPr lang="es-CL" sz="1600" dirty="0">
                <a:solidFill>
                  <a:schemeClr val="bg1"/>
                </a:solidFill>
              </a:rPr>
              <a:t> de los registros en la base de datos, por ejemplo si tu base de datos es la de un restaurant, tomas el nombre y la descripción de cada platillo del menú y generas un </a:t>
            </a:r>
            <a:r>
              <a:rPr lang="es-CL" sz="1600" dirty="0" err="1">
                <a:solidFill>
                  <a:schemeClr val="bg1"/>
                </a:solidFill>
              </a:rPr>
              <a:t>embeding</a:t>
            </a:r>
            <a:r>
              <a:rPr lang="es-CL" sz="1600" dirty="0">
                <a:solidFill>
                  <a:schemeClr val="bg1"/>
                </a:solidFill>
              </a:rPr>
              <a:t> [0.3, -0.7, ….]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Luego tomas la consulta del usuario, por ejemplo. un usuario nos dice: “Tengo ganas de comer algo del mar, ¿Qué opciones tiene?”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Convertimos ese mensaje del usuario en un </a:t>
            </a:r>
            <a:r>
              <a:rPr lang="es-CL" sz="1600" dirty="0" err="1">
                <a:solidFill>
                  <a:schemeClr val="bg1"/>
                </a:solidFill>
              </a:rPr>
              <a:t>embedding</a:t>
            </a:r>
            <a:r>
              <a:rPr lang="es-CL" sz="1600" dirty="0">
                <a:solidFill>
                  <a:schemeClr val="bg1"/>
                </a:solidFill>
              </a:rPr>
              <a:t>: [0.3, -0.7, ….]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Luego tomamos el </a:t>
            </a:r>
            <a:r>
              <a:rPr lang="es-CL" sz="1600" dirty="0" err="1">
                <a:solidFill>
                  <a:schemeClr val="bg1"/>
                </a:solidFill>
              </a:rPr>
              <a:t>embedding</a:t>
            </a:r>
            <a:r>
              <a:rPr lang="es-CL" sz="1600" dirty="0">
                <a:solidFill>
                  <a:schemeClr val="bg1"/>
                </a:solidFill>
              </a:rPr>
              <a:t> de la consulta del usuario y buscamos por ejemplo los 3 registros mas cercanos al </a:t>
            </a:r>
            <a:r>
              <a:rPr lang="es-CL" sz="1600" dirty="0" err="1">
                <a:solidFill>
                  <a:schemeClr val="bg1"/>
                </a:solidFill>
              </a:rPr>
              <a:t>embedding</a:t>
            </a:r>
            <a:r>
              <a:rPr lang="es-CL" sz="1600" dirty="0">
                <a:solidFill>
                  <a:schemeClr val="bg1"/>
                </a:solidFill>
              </a:rPr>
              <a:t> de la consulta, </a:t>
            </a:r>
            <a:r>
              <a:rPr lang="es-CL" sz="1600" b="1" dirty="0">
                <a:solidFill>
                  <a:schemeClr val="bg1"/>
                </a:solidFill>
              </a:rPr>
              <a:t>los </a:t>
            </a:r>
            <a:r>
              <a:rPr lang="es-CL" sz="1600" b="1" dirty="0" err="1">
                <a:solidFill>
                  <a:schemeClr val="bg1"/>
                </a:solidFill>
              </a:rPr>
              <a:t>embeddings</a:t>
            </a:r>
            <a:r>
              <a:rPr lang="es-CL" sz="1600" b="1" dirty="0">
                <a:solidFill>
                  <a:schemeClr val="bg1"/>
                </a:solidFill>
              </a:rPr>
              <a:t> son como coordenadas.</a:t>
            </a:r>
            <a:endParaRPr lang="es-C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7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D23CD041-EF49-270A-1442-667E13CB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t="9091" r="19069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5E0373-EB6A-7AC4-AA65-D81700C7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¿Cómo se puede usar la API de OpenAI?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5C3D31-52D5-DB35-55D8-03539D79F6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5129374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Conexión vía HTTP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 API funciona como un servicio REST: tú le mandas un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 formato JSON por HTTP.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Usas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POST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un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endpoint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como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https://api.openai.com/v1/chat/completions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Adjuntas tu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 los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headers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autenticarte.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CL" altLang="es-CL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600" b="1" dirty="0">
                <a:solidFill>
                  <a:schemeClr val="bg1"/>
                </a:solidFill>
              </a:rPr>
              <a:t>Con librerías oficiales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OpenAI mantiene </a:t>
            </a:r>
            <a:r>
              <a:rPr lang="es-ES" sz="1600" dirty="0" err="1">
                <a:solidFill>
                  <a:schemeClr val="bg1"/>
                </a:solidFill>
              </a:rPr>
              <a:t>SDKs</a:t>
            </a:r>
            <a:r>
              <a:rPr lang="es-ES" sz="1600" dirty="0">
                <a:solidFill>
                  <a:schemeClr val="bg1"/>
                </a:solidFill>
              </a:rPr>
              <a:t>/librerías para </a:t>
            </a:r>
            <a:r>
              <a:rPr lang="es-ES" sz="1600" b="1" dirty="0">
                <a:solidFill>
                  <a:schemeClr val="bg1"/>
                </a:solidFill>
              </a:rPr>
              <a:t>Python</a:t>
            </a:r>
            <a:r>
              <a:rPr lang="es-ES" sz="1600" dirty="0">
                <a:solidFill>
                  <a:schemeClr val="bg1"/>
                </a:solidFill>
              </a:rPr>
              <a:t>, </a:t>
            </a:r>
            <a:r>
              <a:rPr lang="es-ES" sz="1600" b="1" dirty="0">
                <a:solidFill>
                  <a:schemeClr val="bg1"/>
                </a:solidFill>
              </a:rPr>
              <a:t>JavaScript</a:t>
            </a:r>
            <a:r>
              <a:rPr lang="es-ES" sz="1600" dirty="0">
                <a:solidFill>
                  <a:schemeClr val="bg1"/>
                </a:solidFill>
              </a:rPr>
              <a:t>, y otras comunidades ya portaron </a:t>
            </a:r>
            <a:r>
              <a:rPr lang="es-ES" sz="1600" dirty="0" err="1">
                <a:solidFill>
                  <a:schemeClr val="bg1"/>
                </a:solidFill>
              </a:rPr>
              <a:t>wrappers</a:t>
            </a:r>
            <a:r>
              <a:rPr lang="es-ES" sz="1600" dirty="0">
                <a:solidFill>
                  <a:schemeClr val="bg1"/>
                </a:solidFill>
              </a:rPr>
              <a:t> a otros lenguajes (como </a:t>
            </a:r>
            <a:r>
              <a:rPr lang="es-ES" sz="1600" b="1" dirty="0" err="1">
                <a:solidFill>
                  <a:schemeClr val="bg1"/>
                </a:solidFill>
              </a:rPr>
              <a:t>Go</a:t>
            </a:r>
            <a:r>
              <a:rPr lang="es-ES" sz="1600" dirty="0">
                <a:solidFill>
                  <a:schemeClr val="bg1"/>
                </a:solidFill>
              </a:rPr>
              <a:t>, que probablemente tú prefieras).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Estas librerías hacen que no tengas que armar </a:t>
            </a:r>
            <a:r>
              <a:rPr lang="es-ES" sz="1600" dirty="0" err="1">
                <a:solidFill>
                  <a:schemeClr val="bg1"/>
                </a:solidFill>
              </a:rPr>
              <a:t>requests</a:t>
            </a:r>
            <a:r>
              <a:rPr lang="es-ES" sz="1600" dirty="0">
                <a:solidFill>
                  <a:schemeClr val="bg1"/>
                </a:solidFill>
              </a:rPr>
              <a:t> HTTP a mano: escribes unas pocas líneas y ya.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4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DBA5BBF-3631-2CC1-C06B-DB225863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r="31055" b="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8E59B-147F-C404-B06B-D95224F1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Retrieval Augmented Generation (RAG)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43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D69425-2092-3A51-5E5A-23BCF589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D90E-4440-4EE4-B44D-DC0952B9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¿Qué es RAG?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731865-B875-8731-9754-542C5A42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>
                <a:solidFill>
                  <a:schemeClr val="bg1"/>
                </a:solidFill>
              </a:rPr>
              <a:t>RAG</a:t>
            </a:r>
            <a:r>
              <a:rPr lang="es-ES" sz="2000">
                <a:solidFill>
                  <a:schemeClr val="bg1"/>
                </a:solidFill>
              </a:rPr>
              <a:t> significa </a:t>
            </a:r>
            <a:r>
              <a:rPr lang="es-ES" sz="2000" b="1">
                <a:solidFill>
                  <a:schemeClr val="bg1"/>
                </a:solidFill>
              </a:rPr>
              <a:t>Retrieval-Augmented Generation</a:t>
            </a:r>
            <a:r>
              <a:rPr lang="es-ES" sz="200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bg1"/>
                </a:solidFill>
              </a:rPr>
              <a:t>En español: </a:t>
            </a:r>
            <a:r>
              <a:rPr lang="es-ES" sz="2000" b="1">
                <a:solidFill>
                  <a:schemeClr val="bg1"/>
                </a:solidFill>
              </a:rPr>
              <a:t>Generación Aumentada por Recuperación</a:t>
            </a:r>
            <a:r>
              <a:rPr lang="es-ES" sz="200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bg1"/>
                </a:solidFill>
              </a:rPr>
              <a:t>Es una técnica que combina </a:t>
            </a:r>
            <a:r>
              <a:rPr lang="es-ES" sz="2000" b="1">
                <a:solidFill>
                  <a:schemeClr val="bg1"/>
                </a:solidFill>
              </a:rPr>
              <a:t>modelos de lenguaje</a:t>
            </a:r>
            <a:r>
              <a:rPr lang="es-ES" sz="2000">
                <a:solidFill>
                  <a:schemeClr val="bg1"/>
                </a:solidFill>
              </a:rPr>
              <a:t> con </a:t>
            </a:r>
            <a:r>
              <a:rPr lang="es-ES" sz="2000" b="1">
                <a:solidFill>
                  <a:schemeClr val="bg1"/>
                </a:solidFill>
              </a:rPr>
              <a:t>búsqueda de información relevante</a:t>
            </a:r>
            <a:r>
              <a:rPr lang="es-ES" sz="2000">
                <a:solidFill>
                  <a:schemeClr val="bg1"/>
                </a:solidFill>
              </a:rPr>
              <a:t> para dar respuestas más precisas y con contexto actualizado.</a:t>
            </a:r>
          </a:p>
          <a:p>
            <a:endParaRPr lang="es-CL" sz="20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1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DEC0A40-F2E8-2869-2D0E-B0C1A99C6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FFA3E-1C97-86E4-77B6-FD286341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65" y="349992"/>
            <a:ext cx="4724400" cy="1466455"/>
          </a:xfrm>
        </p:spPr>
        <p:txBody>
          <a:bodyPr anchor="b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Cómo funciona en la práctica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EB91E-91DD-4CA2-B2AE-60833294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54" y="2051246"/>
            <a:ext cx="6918223" cy="445676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Usuario hace una pregunta</a:t>
            </a:r>
          </a:p>
          <a:p>
            <a:pPr lvl="1"/>
            <a:r>
              <a:rPr lang="es-ES" sz="1600" dirty="0" err="1">
                <a:solidFill>
                  <a:schemeClr val="bg1"/>
                </a:solidFill>
              </a:rPr>
              <a:t>Ej</a:t>
            </a:r>
            <a:r>
              <a:rPr lang="es-ES" sz="1600" dirty="0">
                <a:solidFill>
                  <a:schemeClr val="bg1"/>
                </a:solidFill>
              </a:rPr>
              <a:t>: "¿Cuáles son los platos típicos chilenos?"</a:t>
            </a:r>
            <a:endParaRPr lang="es-CL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Búsqueda semántica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Se convierte la pregunta en un </a:t>
            </a:r>
            <a:r>
              <a:rPr lang="es-ES" sz="1600" dirty="0" err="1">
                <a:solidFill>
                  <a:schemeClr val="bg1"/>
                </a:solidFill>
              </a:rPr>
              <a:t>embedding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Se busca en la base de datos vectorial los documentos más relevantes (restaurantes, recetas, artículos).</a:t>
            </a:r>
            <a:endParaRPr lang="es-CL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Contexto para el modelo</a:t>
            </a:r>
          </a:p>
          <a:p>
            <a:pPr lvl="1"/>
            <a:r>
              <a:rPr lang="es-CL" sz="1600" dirty="0">
                <a:solidFill>
                  <a:schemeClr val="bg1"/>
                </a:solidFill>
              </a:rPr>
              <a:t>Los textos encontrados se pasan al modelo como contexto adicional.</a:t>
            </a:r>
          </a:p>
          <a:p>
            <a:pPr lvl="1"/>
            <a:r>
              <a:rPr lang="es-CL" sz="1600" dirty="0" err="1">
                <a:solidFill>
                  <a:schemeClr val="bg1"/>
                </a:solidFill>
              </a:rPr>
              <a:t>Ej</a:t>
            </a:r>
            <a:r>
              <a:rPr lang="es-CL" sz="1600" dirty="0">
                <a:solidFill>
                  <a:schemeClr val="bg1"/>
                </a:solidFill>
              </a:rPr>
              <a:t>: "Documentos relevantes: 1. Pastel de choclo… 2. Cazuela… 3. Empanadas de pino…“</a:t>
            </a:r>
          </a:p>
          <a:p>
            <a:pPr lvl="1"/>
            <a:r>
              <a:rPr lang="es-CL" sz="1600" b="1" dirty="0">
                <a:solidFill>
                  <a:schemeClr val="bg1"/>
                </a:solidFill>
              </a:rPr>
              <a:t>Se suelen pasar estos mediante el </a:t>
            </a:r>
            <a:r>
              <a:rPr lang="es-CL" sz="1600" b="1" dirty="0" err="1">
                <a:solidFill>
                  <a:schemeClr val="bg1"/>
                </a:solidFill>
              </a:rPr>
              <a:t>System</a:t>
            </a:r>
            <a:r>
              <a:rPr lang="es-CL" sz="1600" b="1" dirty="0">
                <a:solidFill>
                  <a:schemeClr val="bg1"/>
                </a:solidFill>
              </a:rPr>
              <a:t> </a:t>
            </a:r>
            <a:r>
              <a:rPr lang="es-CL" sz="1600" b="1" dirty="0" err="1">
                <a:solidFill>
                  <a:schemeClr val="bg1"/>
                </a:solidFill>
              </a:rPr>
              <a:t>Propmt</a:t>
            </a:r>
            <a:endParaRPr lang="es-CL" sz="16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CL" sz="1600" dirty="0">
                <a:solidFill>
                  <a:schemeClr val="bg1"/>
                </a:solidFill>
              </a:rPr>
              <a:t>Generación de la respuesta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El modelo genera la respuesta </a:t>
            </a:r>
            <a:r>
              <a:rPr lang="es-ES" sz="1600" b="1" dirty="0">
                <a:solidFill>
                  <a:schemeClr val="bg1"/>
                </a:solidFill>
              </a:rPr>
              <a:t>mezclando su conocimiento interno con el contexto recuperado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Resultado: más exacto y útil que solo preguntar al modelo sin contexto.</a:t>
            </a:r>
            <a:endParaRPr lang="es-CL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12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DCA9E27-5108-77FA-1B21-971FF032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53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ibros apilados en una mesa">
            <a:extLst>
              <a:ext uri="{FF2B5EF4-FFF2-40B4-BE49-F238E27FC236}">
                <a16:creationId xmlns:a16="http://schemas.microsoft.com/office/drawing/2014/main" id="{7A75D476-91C9-1E96-89C9-DF70ABAF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17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245A70-E793-F09F-92BE-C1BA58F0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Analogía y Beneficios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F3F21-D720-AAA1-0A44-8677FD47E1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3" y="2718054"/>
            <a:ext cx="7281731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Imagina un estudiante que sabe algo de memoria (el LLM)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pero tiene acceso a una biblioteca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(tu base de datos de documentos).</a:t>
            </a:r>
          </a:p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Cuando no recuerda algo exacto, busca en la biblioteca y 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 eso para responder mejor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CL" altLang="es-CL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800" b="1" dirty="0">
                <a:solidFill>
                  <a:schemeClr val="bg1"/>
                </a:solidFill>
              </a:rPr>
              <a:t>Beneficios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Permite respuestas más </a:t>
            </a:r>
            <a:r>
              <a:rPr lang="es-ES" sz="1800" b="1" dirty="0">
                <a:solidFill>
                  <a:schemeClr val="bg1"/>
                </a:solidFill>
              </a:rPr>
              <a:t>actualizadas</a:t>
            </a:r>
            <a:r>
              <a:rPr lang="es-ES" sz="1800" dirty="0">
                <a:solidFill>
                  <a:schemeClr val="bg1"/>
                </a:solidFill>
              </a:rPr>
              <a:t> sin necesidad de entrenar el modelo de nuevo.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Reduce errores de “alucinación” porque el modelo tiene datos concretos para respaldar la respuesta.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Escalable: puedes conectar con cualquier repositorio de documentos, </a:t>
            </a:r>
            <a:r>
              <a:rPr lang="es-ES" sz="1800" dirty="0" err="1">
                <a:solidFill>
                  <a:schemeClr val="bg1"/>
                </a:solidFill>
              </a:rPr>
              <a:t>PDFs</a:t>
            </a:r>
            <a:r>
              <a:rPr lang="es-ES" sz="1800" dirty="0">
                <a:solidFill>
                  <a:schemeClr val="bg1"/>
                </a:solidFill>
              </a:rPr>
              <a:t>, bases de datos, etc.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06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2B16DF20-DA2E-772A-26FA-E53A8F36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00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EA3D551-8BAB-CA7E-A0F8-35F36CBD9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9091" r="21987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1931C-65AB-F340-B7EA-5FB882FB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400">
                <a:solidFill>
                  <a:schemeClr val="bg1"/>
                </a:solidFill>
              </a:rPr>
              <a:t>¿Cuál es la Diferencia entre un Chatbot y un Agente?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1D3228-1EB0-3450-512C-D0C76ABE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973435" cy="36454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L" sz="1800" dirty="0">
                <a:solidFill>
                  <a:schemeClr val="bg1"/>
                </a:solidFill>
              </a:rPr>
              <a:t>La diferencia básica y simplemente es que un </a:t>
            </a:r>
            <a:r>
              <a:rPr lang="es-CL" sz="1800" b="1" dirty="0" err="1">
                <a:solidFill>
                  <a:schemeClr val="bg1"/>
                </a:solidFill>
              </a:rPr>
              <a:t>Chatbot</a:t>
            </a:r>
            <a:r>
              <a:rPr lang="es-CL" sz="1800" b="1" dirty="0">
                <a:solidFill>
                  <a:schemeClr val="bg1"/>
                </a:solidFill>
              </a:rPr>
              <a:t> </a:t>
            </a:r>
            <a:r>
              <a:rPr lang="es-CL" sz="1800" dirty="0">
                <a:solidFill>
                  <a:schemeClr val="bg1"/>
                </a:solidFill>
              </a:rPr>
              <a:t>solo puede entender y responder a una conversación, mientras que un </a:t>
            </a:r>
            <a:r>
              <a:rPr lang="es-CL" sz="1800" b="1" dirty="0">
                <a:solidFill>
                  <a:schemeClr val="bg1"/>
                </a:solidFill>
              </a:rPr>
              <a:t>Agente </a:t>
            </a:r>
            <a:r>
              <a:rPr lang="es-CL" sz="1800" dirty="0">
                <a:solidFill>
                  <a:schemeClr val="bg1"/>
                </a:solidFill>
              </a:rPr>
              <a:t>puede hacer eso mismo y </a:t>
            </a:r>
            <a:r>
              <a:rPr lang="es-CL" sz="1800" b="1" dirty="0">
                <a:solidFill>
                  <a:schemeClr val="bg1"/>
                </a:solidFill>
              </a:rPr>
              <a:t>además</a:t>
            </a:r>
            <a:r>
              <a:rPr lang="es-CL" sz="1800" dirty="0">
                <a:solidFill>
                  <a:schemeClr val="bg1"/>
                </a:solidFill>
              </a:rPr>
              <a:t> puede </a:t>
            </a:r>
            <a:r>
              <a:rPr lang="es-CL" sz="1800" b="1" dirty="0">
                <a:solidFill>
                  <a:schemeClr val="bg1"/>
                </a:solidFill>
              </a:rPr>
              <a:t>ejecutar acciones e interactuar con el mundo exterior.</a:t>
            </a:r>
            <a:endParaRPr lang="es-C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L" sz="1800" dirty="0">
                <a:solidFill>
                  <a:schemeClr val="bg1"/>
                </a:solidFill>
              </a:rPr>
              <a:t>Por ejemplo:</a:t>
            </a:r>
          </a:p>
          <a:p>
            <a:r>
              <a:rPr lang="es-CL" sz="1800" b="1" dirty="0" err="1">
                <a:solidFill>
                  <a:schemeClr val="bg1"/>
                </a:solidFill>
              </a:rPr>
              <a:t>Chatbot</a:t>
            </a:r>
            <a:r>
              <a:rPr lang="es-CL" sz="1800" b="1" dirty="0">
                <a:solidFill>
                  <a:schemeClr val="bg1"/>
                </a:solidFill>
              </a:rPr>
              <a:t>:</a:t>
            </a:r>
            <a:r>
              <a:rPr lang="es-CL" sz="1800" dirty="0">
                <a:solidFill>
                  <a:schemeClr val="bg1"/>
                </a:solidFill>
              </a:rPr>
              <a:t> </a:t>
            </a:r>
            <a:r>
              <a:rPr lang="es-ES" sz="1800" dirty="0">
                <a:solidFill>
                  <a:schemeClr val="bg1"/>
                </a:solidFill>
              </a:rPr>
              <a:t>Un </a:t>
            </a:r>
            <a:r>
              <a:rPr lang="es-ES" sz="1800" dirty="0" err="1">
                <a:solidFill>
                  <a:schemeClr val="bg1"/>
                </a:solidFill>
              </a:rPr>
              <a:t>bot</a:t>
            </a:r>
            <a:r>
              <a:rPr lang="es-ES" sz="1800" dirty="0">
                <a:solidFill>
                  <a:schemeClr val="bg1"/>
                </a:solidFill>
              </a:rPr>
              <a:t> de atención al cliente que responde preguntas frecuentes.</a:t>
            </a:r>
          </a:p>
          <a:p>
            <a:r>
              <a:rPr lang="es-ES" sz="1800" b="1" dirty="0">
                <a:solidFill>
                  <a:schemeClr val="bg1"/>
                </a:solidFill>
              </a:rPr>
              <a:t>Agente:</a:t>
            </a:r>
            <a:r>
              <a:rPr lang="es-ES" sz="1800" dirty="0">
                <a:solidFill>
                  <a:schemeClr val="bg1"/>
                </a:solidFill>
              </a:rPr>
              <a:t> Un agente que no solo responde preguntas, sino que consulta la base de datos, hace cálculos o llama a otras </a:t>
            </a:r>
            <a:r>
              <a:rPr lang="es-ES" sz="1800" dirty="0" err="1">
                <a:solidFill>
                  <a:schemeClr val="bg1"/>
                </a:solidFill>
              </a:rPr>
              <a:t>APIs</a:t>
            </a:r>
            <a:r>
              <a:rPr lang="es-ES" sz="1800" dirty="0">
                <a:solidFill>
                  <a:schemeClr val="bg1"/>
                </a:solidFill>
              </a:rPr>
              <a:t> según lo que el usuario pide.</a:t>
            </a:r>
            <a:endParaRPr lang="es-CL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02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6A039FD3-868C-BA44-26EE-1382970A1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63E32-4F93-9F29-36BE-4F4A06E8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¿Cómo creamos un Agente de IA?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1D8A7-5110-86F3-2819-C61DD387B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Igual que un </a:t>
            </a:r>
            <a:r>
              <a:rPr lang="en-US" sz="2400" b="1">
                <a:solidFill>
                  <a:srgbClr val="FFFFFF"/>
                </a:solidFill>
              </a:rPr>
              <a:t>Chatbot</a:t>
            </a:r>
            <a:r>
              <a:rPr lang="en-US" sz="2400">
                <a:solidFill>
                  <a:srgbClr val="FFFFFF"/>
                </a:solidFill>
              </a:rPr>
              <a:t> pero añadiéndoles </a:t>
            </a:r>
            <a:r>
              <a:rPr lang="en-US" sz="2400" b="1">
                <a:solidFill>
                  <a:srgbClr val="FFFFFF"/>
                </a:solidFill>
              </a:rPr>
              <a:t>tool/function calls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27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FF4ACA89-0D5F-CBFA-B421-1E11694C6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3899" r="2782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41173-86B6-6DA4-8EF5-874013D7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¿Qué son las Tool Calls?</a:t>
            </a:r>
            <a:endParaRPr lang="es-CL" sz="2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B19BC4-D0C5-516C-1D54-064A87FF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6531151" cy="385972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Las </a:t>
            </a:r>
            <a:r>
              <a:rPr lang="es-ES" sz="1800" b="1" dirty="0" err="1">
                <a:solidFill>
                  <a:schemeClr val="bg1"/>
                </a:solidFill>
              </a:rPr>
              <a:t>tool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calls</a:t>
            </a:r>
            <a:r>
              <a:rPr lang="es-ES" sz="1800" dirty="0">
                <a:solidFill>
                  <a:schemeClr val="bg1"/>
                </a:solidFill>
              </a:rPr>
              <a:t> son un mecanismo fundamental en los sistemas de IA modernos que permite a los agentes interactuar con el mundo exterior más allá de simplemente generar texto.</a:t>
            </a: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Las </a:t>
            </a:r>
            <a:r>
              <a:rPr lang="es-ES" sz="1800" dirty="0" err="1">
                <a:solidFill>
                  <a:schemeClr val="bg1"/>
                </a:solidFill>
              </a:rPr>
              <a:t>tool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calls</a:t>
            </a:r>
            <a:r>
              <a:rPr lang="es-ES" sz="1800" dirty="0">
                <a:solidFill>
                  <a:schemeClr val="bg1"/>
                </a:solidFill>
              </a:rPr>
              <a:t> permiten a los agentes de IA ejecutar funciones específicas durante una conversación. En lugar de solo responder con texto, el agente puede: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Buscar información en tiempo 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Realizar cálculos complejos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Interactuar con </a:t>
            </a:r>
            <a:r>
              <a:rPr lang="es-ES" sz="1800" dirty="0" err="1">
                <a:solidFill>
                  <a:schemeClr val="bg1"/>
                </a:solidFill>
              </a:rPr>
              <a:t>APIs</a:t>
            </a:r>
            <a:r>
              <a:rPr lang="es-ES" sz="1800" dirty="0">
                <a:solidFill>
                  <a:schemeClr val="bg1"/>
                </a:solidFill>
              </a:rPr>
              <a:t> externas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Manipular archivos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Acceder a bases de datos</a:t>
            </a:r>
          </a:p>
          <a:p>
            <a:pPr marL="0" indent="0">
              <a:buNone/>
            </a:pP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60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C7E7395-85C4-B09F-4230-E605447AF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 r="13808" b="2443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7FB5DC-D43E-EAFF-7395-9275DBEC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JSON Schema y Tool Calls</a:t>
            </a:r>
            <a:endParaRPr lang="es-CL" sz="2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A6295-096B-2C77-E33B-DB388622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>
                <a:solidFill>
                  <a:schemeClr val="bg1"/>
                </a:solidFill>
              </a:rPr>
              <a:t>Los </a:t>
            </a:r>
            <a:r>
              <a:rPr lang="es-ES" sz="1700" b="1">
                <a:solidFill>
                  <a:schemeClr val="bg1"/>
                </a:solidFill>
              </a:rPr>
              <a:t>JSON Schemas</a:t>
            </a:r>
            <a:r>
              <a:rPr lang="es-ES" sz="1700">
                <a:solidFill>
                  <a:schemeClr val="bg1"/>
                </a:solidFill>
              </a:rPr>
              <a:t> definen la estructura y tipos de parámetros que cada herramienta acepta. Esto asegura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Los parámetros sean válidos antes de la ejecución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Haya documentación clara de qué espera cada función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Se mantenga la consistencia entre diferentes implementaciones</a:t>
            </a:r>
          </a:p>
          <a:p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2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10DA47-7463-1B83-10BB-8F6AA3395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Peticion típica a la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24130-0423-144E-6CDA-5B1AD121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Cuando llamas al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endpoint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2400" b="1" dirty="0">
                <a:solidFill>
                  <a:schemeClr val="bg1">
                    <a:alpha val="80000"/>
                  </a:schemeClr>
                </a:solidFill>
              </a:rPr>
              <a:t>https://api.openai.com/v1/chat/completions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, el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body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en JSON se ve más o menos así:</a:t>
            </a:r>
            <a:endParaRPr lang="es-CL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69D6C7B-55EE-3AA6-FE75-86C7A3F0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085850"/>
            <a:ext cx="6938454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34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917383-6220-9B6B-6A98-C535C2196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16" y="755187"/>
            <a:ext cx="366712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Práctico</a:t>
            </a:r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5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Herramienta</a:t>
            </a:r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5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Búsqueda</a:t>
            </a:r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3076F48-FC39-689B-DBCC-AB7C5EE8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51" y="410645"/>
            <a:ext cx="6885435" cy="60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8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E8EC9-4AE7-DF82-1D68-81F47388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Tool Call del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80BFA-340E-FBF8-74AA-D753BAC0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Cuando el agente decide usar esta herramienta: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1D8E763-EF67-2B9F-9B8F-9A77F12F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157116"/>
            <a:ext cx="6859601" cy="39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586B0-1FF4-4CD0-1403-6188CDE5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Respuesta de la Tool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E6D78E-4D16-AFD8-972E-1CD8CDA2F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La herramienta devolvería algo como: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7E7DE730-5F82-3E91-F93C-567434E27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30" y="161418"/>
            <a:ext cx="6268964" cy="65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7096FD-E6C2-1F73-CBBC-8CCD419B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Relación con Agentes de IA</a:t>
            </a:r>
            <a:endParaRPr lang="es-CL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333C8-BD9E-7D4A-E5F1-16EE7814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46400"/>
            <a:ext cx="9487487" cy="29871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Los agentes utilizan </a:t>
            </a:r>
            <a:r>
              <a:rPr lang="es-ES" sz="1800" dirty="0" err="1">
                <a:solidFill>
                  <a:schemeClr val="bg1">
                    <a:alpha val="80000"/>
                  </a:schemeClr>
                </a:solidFill>
              </a:rPr>
              <a:t>tool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alpha val="80000"/>
                  </a:schemeClr>
                </a:solidFill>
              </a:rPr>
              <a:t>calls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 para:</a:t>
            </a:r>
          </a:p>
          <a:p>
            <a:pPr>
              <a:buFont typeface="+mj-lt"/>
              <a:buAutoNum type="arabicPeriod"/>
            </a:pPr>
            <a:r>
              <a:rPr lang="es-ES" sz="1800" b="1" dirty="0">
                <a:solidFill>
                  <a:schemeClr val="bg1">
                    <a:alpha val="80000"/>
                  </a:schemeClr>
                </a:solidFill>
              </a:rPr>
              <a:t>Planificación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: Decidir qué herramientas usar y cuándo</a:t>
            </a:r>
          </a:p>
          <a:p>
            <a:pPr>
              <a:buFont typeface="+mj-lt"/>
              <a:buAutoNum type="arabicPeriod"/>
            </a:pPr>
            <a:r>
              <a:rPr lang="es-ES" sz="1800" b="1" dirty="0">
                <a:solidFill>
                  <a:schemeClr val="bg1">
                    <a:alpha val="80000"/>
                  </a:schemeClr>
                </a:solidFill>
              </a:rPr>
              <a:t>Ejecución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: Llamar a las herramientas con parámetros apropiados</a:t>
            </a:r>
          </a:p>
          <a:p>
            <a:pPr>
              <a:buFont typeface="+mj-lt"/>
              <a:buAutoNum type="arabicPeriod"/>
            </a:pPr>
            <a:r>
              <a:rPr lang="es-ES" sz="1800" b="1" dirty="0">
                <a:solidFill>
                  <a:schemeClr val="bg1">
                    <a:alpha val="80000"/>
                  </a:schemeClr>
                </a:solidFill>
              </a:rPr>
              <a:t>Interpretación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: Procesar los resultados y continuar la conversación</a:t>
            </a:r>
          </a:p>
          <a:p>
            <a:pPr>
              <a:buFont typeface="+mj-lt"/>
              <a:buAutoNum type="arabicPeriod"/>
            </a:pPr>
            <a:r>
              <a:rPr lang="es-ES" sz="1800" b="1" dirty="0">
                <a:solidFill>
                  <a:schemeClr val="bg1">
                    <a:alpha val="80000"/>
                  </a:schemeClr>
                </a:solidFill>
              </a:rPr>
              <a:t>Cadenas de herramientas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: Usar el resultado de una herramienta como entrada para otra</a:t>
            </a:r>
          </a:p>
          <a:p>
            <a:pPr>
              <a:buFont typeface="+mj-lt"/>
              <a:buAutoNum type="arabicPeriod"/>
            </a:pPr>
            <a:endParaRPr lang="es-ES" sz="18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Las </a:t>
            </a:r>
            <a:r>
              <a:rPr lang="es-ES" sz="1800" dirty="0" err="1">
                <a:solidFill>
                  <a:schemeClr val="bg1">
                    <a:alpha val="80000"/>
                  </a:schemeClr>
                </a:solidFill>
              </a:rPr>
              <a:t>tool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alpha val="80000"/>
                  </a:schemeClr>
                </a:solidFill>
              </a:rPr>
              <a:t>calls</a:t>
            </a:r>
            <a:r>
              <a:rPr lang="es-ES" sz="1800" dirty="0">
                <a:solidFill>
                  <a:schemeClr val="bg1">
                    <a:alpha val="80000"/>
                  </a:schemeClr>
                </a:solidFill>
              </a:rPr>
              <a:t> transforman a los agentes de IA de simples generadores de texto en sistemas capaces de interactuar dinámicamente con información y servicios externos, haciéndolos mucho más útiles y versátiles.</a:t>
            </a:r>
          </a:p>
          <a:p>
            <a:endParaRPr lang="es-CL" sz="11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E406C4E-BC78-2D66-F2BA-FC69A5055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9" y="572608"/>
            <a:ext cx="7536807" cy="24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37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4A3C00-A9AE-30AB-9566-51CBEB0C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707132"/>
            <a:ext cx="366712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MCP (Model Context Protocol)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EFD5D6F7-D551-C2E3-8698-BA3874ED3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72" y="1368664"/>
            <a:ext cx="4718321" cy="41206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08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6BC630D-0785-C70F-950E-9684C3FF9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2743" r="28940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18946F-6CD6-2261-622C-93AE08D6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MCP (Model Context Protocol)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C667CD-8BC8-DE31-2F87-14E7A6F8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MCP es un protocolo estándar desarrollado por Anthropic que permite a los modelos de IA conectarse de forma segura y estandarizada con diferentes fuentes de datos y herramientas externas.</a:t>
            </a: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33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1514741-C8A4-F22F-D093-39CE81BC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9091" r="30797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265A1-31DA-C40D-BE9B-E6E9DF53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¿Qué Problema Resuelve?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480916-7B74-6963-7497-6D1EFDF9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>
                <a:solidFill>
                  <a:schemeClr val="bg1"/>
                </a:solidFill>
              </a:rPr>
              <a:t>Antes de MCP, cada sistema de IA tenía su propia forma de conectarse con herramientas externas. MCP crea un </a:t>
            </a:r>
            <a:r>
              <a:rPr lang="es-ES" sz="1700" b="1">
                <a:solidFill>
                  <a:schemeClr val="bg1"/>
                </a:solidFill>
              </a:rPr>
              <a:t>estándar universal</a:t>
            </a:r>
            <a:r>
              <a:rPr lang="es-ES" sz="1700">
                <a:solidFill>
                  <a:schemeClr val="bg1"/>
                </a:solidFill>
              </a:rPr>
              <a:t> para que los modelos puedan: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Acceder a bases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Interactuar con APIs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Usar herramientas locales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bg1"/>
                </a:solidFill>
              </a:rPr>
              <a:t>Conectarse con servicios web</a:t>
            </a:r>
          </a:p>
          <a:p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566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126B-C8BF-558B-D029-48FC5BB9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Arquitectura Básica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F156F-1714-CD20-9E41-80FCA16E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pt-BR" sz="1700">
                <a:solidFill>
                  <a:schemeClr val="bg1">
                    <a:alpha val="80000"/>
                  </a:schemeClr>
                </a:solidFill>
              </a:rPr>
              <a:t>[Modelo de IA] ←→ [MCP Client] ←→ [MCP Server] ←→ [Recurso/Tool]</a:t>
            </a:r>
          </a:p>
          <a:p>
            <a:r>
              <a:rPr lang="es-ES" sz="1700" b="1">
                <a:solidFill>
                  <a:schemeClr val="bg1">
                    <a:alpha val="80000"/>
                  </a:schemeClr>
                </a:solidFill>
              </a:rPr>
              <a:t>MCP Client</a:t>
            </a:r>
            <a:r>
              <a:rPr lang="es-ES" sz="1700">
                <a:solidFill>
                  <a:schemeClr val="bg1">
                    <a:alpha val="80000"/>
                  </a:schemeClr>
                </a:solidFill>
              </a:rPr>
              <a:t>: Integrado en la aplicación de IA</a:t>
            </a:r>
          </a:p>
          <a:p>
            <a:r>
              <a:rPr lang="es-ES" sz="1700" b="1">
                <a:solidFill>
                  <a:schemeClr val="bg1">
                    <a:alpha val="80000"/>
                  </a:schemeClr>
                </a:solidFill>
              </a:rPr>
              <a:t>MCP Server</a:t>
            </a:r>
            <a:r>
              <a:rPr lang="es-ES" sz="1700">
                <a:solidFill>
                  <a:schemeClr val="bg1">
                    <a:alpha val="80000"/>
                  </a:schemeClr>
                </a:solidFill>
              </a:rPr>
              <a:t>: Expone recursos y herramientas siguiendo el protocolo</a:t>
            </a:r>
          </a:p>
          <a:p>
            <a:r>
              <a:rPr lang="es-ES" sz="1700" b="1">
                <a:solidFill>
                  <a:schemeClr val="bg1">
                    <a:alpha val="80000"/>
                  </a:schemeClr>
                </a:solidFill>
              </a:rPr>
              <a:t>Comunicación</a:t>
            </a:r>
            <a:r>
              <a:rPr lang="es-ES" sz="1700">
                <a:solidFill>
                  <a:schemeClr val="bg1">
                    <a:alpha val="80000"/>
                  </a:schemeClr>
                </a:solidFill>
              </a:rPr>
              <a:t>: JSON-RPC sobre diferentes transportes</a:t>
            </a:r>
            <a:endParaRPr lang="es-CL" sz="17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AEC8F7E-037C-97D1-E128-80F7E649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34" y="740723"/>
            <a:ext cx="6197757" cy="53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7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1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3A933B-027A-5B96-04F5-AA9F3CD4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Configuración MCP (Claude Desktop)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5365466-FE75-F750-5944-87218A3D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73" y="1992755"/>
            <a:ext cx="6621854" cy="3095716"/>
          </a:xfrm>
          <a:prstGeom prst="rect">
            <a:avLst/>
          </a:prstGeom>
        </p:spPr>
      </p:pic>
      <p:sp>
        <p:nvSpPr>
          <p:cNvPr id="43" name="Graphic 212">
            <a:extLst>
              <a:ext uri="{FF2B5EF4-FFF2-40B4-BE49-F238E27FC236}">
                <a16:creationId xmlns:a16="http://schemas.microsoft.com/office/drawing/2014/main" id="{7FC918AD-C067-46DF-8F98-83352CB94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81489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3C1473DD-4042-44F9-A962-71F52BAE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81489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48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9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56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7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4777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4FB2F49F-68A7-9631-61F9-3F6E88B85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13" y="3126231"/>
            <a:ext cx="3634674" cy="31742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4BAB22-A011-9668-0EDE-3B573BED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s-CL">
                <a:solidFill>
                  <a:schemeClr val="bg1"/>
                </a:solidFill>
              </a:rPr>
              <a:t>Ventajas de MCP</a:t>
            </a:r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E1573-6786-F316-9B6B-BB233383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>
                <a:solidFill>
                  <a:schemeClr val="bg1"/>
                </a:solidFill>
              </a:rPr>
              <a:t>Para Desarrolladores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Estándar unificado</a:t>
            </a:r>
            <a:r>
              <a:rPr lang="es-ES" sz="1500">
                <a:solidFill>
                  <a:schemeClr val="bg1"/>
                </a:solidFill>
              </a:rPr>
              <a:t>: Una sola forma de exponer herramientas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Reutilizable</a:t>
            </a:r>
            <a:r>
              <a:rPr lang="es-ES" sz="1500">
                <a:solidFill>
                  <a:schemeClr val="bg1"/>
                </a:solidFill>
              </a:rPr>
              <a:t>: El mismo servidor MCP funciona con diferentes clientes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Seguro</a:t>
            </a:r>
            <a:r>
              <a:rPr lang="es-ES" sz="1500">
                <a:solidFill>
                  <a:schemeClr val="bg1"/>
                </a:solidFill>
              </a:rPr>
              <a:t>: Control granular de permisos y accesos</a:t>
            </a:r>
          </a:p>
          <a:p>
            <a:pPr marL="0" indent="0">
              <a:buNone/>
            </a:pPr>
            <a:r>
              <a:rPr lang="es-ES" sz="1500" b="1">
                <a:solidFill>
                  <a:schemeClr val="bg1"/>
                </a:solidFill>
              </a:rPr>
              <a:t>Para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Más capacidades</a:t>
            </a:r>
            <a:r>
              <a:rPr lang="es-ES" sz="1500">
                <a:solidFill>
                  <a:schemeClr val="bg1"/>
                </a:solidFill>
              </a:rPr>
              <a:t>: Los modelos pueden acceder a más datos y herramientas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Experiencia consistente</a:t>
            </a:r>
            <a:r>
              <a:rPr lang="es-ES" sz="1500">
                <a:solidFill>
                  <a:schemeClr val="bg1"/>
                </a:solidFill>
              </a:rPr>
              <a:t>: Misma interfaz para diferentes recursos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500" b="1">
                <a:solidFill>
                  <a:schemeClr val="bg1"/>
                </a:solidFill>
              </a:rPr>
              <a:t>Flexibilidad</a:t>
            </a:r>
            <a:r>
              <a:rPr lang="es-ES" sz="1500">
                <a:solidFill>
                  <a:schemeClr val="bg1"/>
                </a:solidFill>
              </a:rPr>
              <a:t>: Fácil agregar/quitar funcionalidades</a:t>
            </a:r>
          </a:p>
          <a:p>
            <a:pPr marL="0" indent="0">
              <a:buNone/>
            </a:pPr>
            <a:r>
              <a:rPr lang="es-CL" sz="1500" b="1">
                <a:solidFill>
                  <a:schemeClr val="bg1"/>
                </a:solidFill>
              </a:rPr>
              <a:t>Casos de Uso Comunes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500" b="1">
                <a:solidFill>
                  <a:schemeClr val="bg1"/>
                </a:solidFill>
              </a:rPr>
              <a:t>Integración con bases de datos</a:t>
            </a:r>
            <a:r>
              <a:rPr lang="es-CL" sz="1500">
                <a:solidFill>
                  <a:schemeClr val="bg1"/>
                </a:solidFill>
              </a:rPr>
              <a:t> (SQL, MongoDB)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500" b="1">
                <a:solidFill>
                  <a:schemeClr val="bg1"/>
                </a:solidFill>
              </a:rPr>
              <a:t>Acceso a APIs</a:t>
            </a:r>
            <a:r>
              <a:rPr lang="es-CL" sz="1500">
                <a:solidFill>
                  <a:schemeClr val="bg1"/>
                </a:solidFill>
              </a:rPr>
              <a:t> (GitHub, Slack, CRM)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500" b="1">
                <a:solidFill>
                  <a:schemeClr val="bg1"/>
                </a:solidFill>
              </a:rPr>
              <a:t>Herramientas del sistema</a:t>
            </a:r>
            <a:r>
              <a:rPr lang="es-CL" sz="1500">
                <a:solidFill>
                  <a:schemeClr val="bg1"/>
                </a:solidFill>
              </a:rPr>
              <a:t> (archivos, procesos)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500" b="1">
                <a:solidFill>
                  <a:schemeClr val="bg1"/>
                </a:solidFill>
              </a:rPr>
              <a:t>Servicios web</a:t>
            </a:r>
            <a:r>
              <a:rPr lang="es-CL" sz="1500">
                <a:solidFill>
                  <a:schemeClr val="bg1"/>
                </a:solidFill>
              </a:rPr>
              <a:t> (weather, finance, news)</a:t>
            </a:r>
          </a:p>
          <a:p>
            <a:endParaRPr lang="es-CL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85FE0F-9EA9-639F-9FA9-F213387B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Repuesta tipica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C613A0-A2C1-980F-373A-757924650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La API responde con un JSON parecido a este:</a:t>
            </a:r>
            <a:endParaRPr lang="es-CL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AD9C26C-221C-BE13-0DB3-7E43B7DA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590874"/>
            <a:ext cx="6889699" cy="51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7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AFE529-81D5-5795-47D6-10AF6B8A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150" y="1259202"/>
            <a:ext cx="5422008" cy="121390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MCP vs Tool Calls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Tradicionales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Tabla&#10;&#10;Descripción generada automáticamente con confianza baja">
            <a:extLst>
              <a:ext uri="{FF2B5EF4-FFF2-40B4-BE49-F238E27FC236}">
                <a16:creationId xmlns:a16="http://schemas.microsoft.com/office/drawing/2014/main" id="{49627E05-D4FC-9885-EBDF-D161DD25E4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4" y="3216339"/>
            <a:ext cx="10161340" cy="23371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5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DE9C04B-7042-F9D8-13D9-3BF16015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9091" r="30797" b="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384BA-5239-F856-6236-F3191843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Estado Actual (2025)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527556-26AA-B678-7A18-967BB6D7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bg1"/>
                </a:solidFill>
              </a:rPr>
              <a:t>Adoptado</a:t>
            </a:r>
            <a:r>
              <a:rPr lang="es-ES" sz="1400">
                <a:solidFill>
                  <a:schemeClr val="bg1"/>
                </a:solidFill>
              </a:rPr>
              <a:t> por Claude, otros modelos siguiendo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bg1"/>
                </a:solidFill>
              </a:rPr>
              <a:t>Ecosistema creciente</a:t>
            </a:r>
            <a:r>
              <a:rPr lang="es-ES" sz="1400">
                <a:solidFill>
                  <a:schemeClr val="bg1"/>
                </a:solidFill>
              </a:rPr>
              <a:t> de servidores MCP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bg1"/>
                </a:solidFill>
              </a:rPr>
              <a:t>Open source</a:t>
            </a:r>
            <a:r>
              <a:rPr lang="es-ES" sz="1400">
                <a:solidFill>
                  <a:schemeClr val="bg1"/>
                </a:solidFill>
              </a:rPr>
              <a:t> con SDKs en múltiples lenguajes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bg1"/>
                </a:solidFill>
              </a:rPr>
              <a:t>Integración nativa</a:t>
            </a:r>
            <a:r>
              <a:rPr lang="es-ES" sz="1400">
                <a:solidFill>
                  <a:schemeClr val="bg1"/>
                </a:solidFill>
              </a:rPr>
              <a:t> en herramientas como Claude Desktop</a:t>
            </a:r>
          </a:p>
          <a:p>
            <a:pPr marL="0" indent="0">
              <a:buNone/>
            </a:pPr>
            <a:r>
              <a:rPr lang="es-ES" sz="1400">
                <a:solidFill>
                  <a:schemeClr val="bg1"/>
                </a:solidFill>
              </a:rPr>
              <a:t>MCP representa el futuro de cómo los modelos de IA se conectarán con el mundo exterior - de forma </a:t>
            </a:r>
            <a:r>
              <a:rPr lang="es-ES" sz="1400" b="1">
                <a:solidFill>
                  <a:schemeClr val="bg1"/>
                </a:solidFill>
              </a:rPr>
              <a:t>estándar, segura y escalable</a:t>
            </a:r>
            <a:r>
              <a:rPr lang="es-ES" sz="1400">
                <a:solidFill>
                  <a:schemeClr val="bg1"/>
                </a:solidFill>
              </a:rPr>
              <a:t>.</a:t>
            </a:r>
          </a:p>
          <a:p>
            <a:endParaRPr lang="es-CL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40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47FC9-DB63-67AA-939E-C1753B29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707132"/>
            <a:ext cx="366712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 de la Presentación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béisbol, persona, vistiendo, hombre&#10;&#10;Descripción generada automáticamente">
            <a:extLst>
              <a:ext uri="{FF2B5EF4-FFF2-40B4-BE49-F238E27FC236}">
                <a16:creationId xmlns:a16="http://schemas.microsoft.com/office/drawing/2014/main" id="{012D3571-C168-A421-85C8-38DD4CCCA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60" y="115191"/>
            <a:ext cx="4423932" cy="66276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9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8121F58F-F85B-6A60-14D0-28B0F414A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4426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078505-5B84-B199-28EA-2B9F6B5A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Los “roles” en un Chat </a:t>
            </a:r>
            <a:r>
              <a:rPr lang="es-CL" sz="2800" dirty="0" err="1">
                <a:solidFill>
                  <a:schemeClr val="bg1"/>
                </a:solidFill>
              </a:rPr>
              <a:t>Message</a:t>
            </a:r>
            <a:endParaRPr lang="es-CL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B2B645-9E30-1E2D-7B2D-549832177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68767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En un </a:t>
            </a:r>
            <a:r>
              <a:rPr lang="es-ES" sz="1800" dirty="0" err="1">
                <a:solidFill>
                  <a:schemeClr val="bg1"/>
                </a:solidFill>
              </a:rPr>
              <a:t>chat.completions</a:t>
            </a:r>
            <a:r>
              <a:rPr lang="es-ES" sz="1800" dirty="0">
                <a:solidFill>
                  <a:schemeClr val="bg1"/>
                </a:solidFill>
              </a:rPr>
              <a:t>, cada mensaje lleva un role que le dice al modelo desde qué perspectiva debe interpretar ese texto. Los principales son:</a:t>
            </a:r>
          </a:p>
          <a:p>
            <a:pPr marL="0" indent="0">
              <a:buNone/>
            </a:pPr>
            <a:r>
              <a:rPr lang="es-ES" sz="1800" b="1" dirty="0" err="1">
                <a:solidFill>
                  <a:schemeClr val="bg1"/>
                </a:solidFill>
              </a:rPr>
              <a:t>System</a:t>
            </a:r>
            <a:r>
              <a:rPr lang="es-ES" sz="1800" b="1" dirty="0">
                <a:solidFill>
                  <a:schemeClr val="bg1"/>
                </a:solidFill>
              </a:rPr>
              <a:t>: </a:t>
            </a:r>
            <a:endParaRPr lang="es-CL" sz="1800" b="1" dirty="0">
              <a:solidFill>
                <a:schemeClr val="bg1"/>
              </a:solidFill>
            </a:endParaRPr>
          </a:p>
          <a:p>
            <a:r>
              <a:rPr lang="es-ES" sz="1800" dirty="0">
                <a:solidFill>
                  <a:schemeClr val="bg1"/>
                </a:solidFill>
              </a:rPr>
              <a:t>Funciona como el marco de reglas o el contrato inicial.</a:t>
            </a:r>
          </a:p>
          <a:p>
            <a:r>
              <a:rPr lang="es-ES" sz="1800" dirty="0">
                <a:solidFill>
                  <a:schemeClr val="bg1"/>
                </a:solidFill>
              </a:rPr>
              <a:t>Tú le dices al modelo “qué rol debe jugar y cómo debe comportarse”.</a:t>
            </a:r>
          </a:p>
          <a:p>
            <a:r>
              <a:rPr lang="es-ES" sz="1800" dirty="0">
                <a:solidFill>
                  <a:schemeClr val="bg1"/>
                </a:solidFill>
              </a:rPr>
              <a:t>Ejemplo: </a:t>
            </a:r>
            <a:r>
              <a:rPr lang="es-ES" sz="1800" b="1" dirty="0">
                <a:solidFill>
                  <a:schemeClr val="bg1"/>
                </a:solidFill>
              </a:rPr>
              <a:t>{ "role": "</a:t>
            </a:r>
            <a:r>
              <a:rPr lang="es-ES" sz="1800" b="1" dirty="0" err="1">
                <a:solidFill>
                  <a:schemeClr val="bg1"/>
                </a:solidFill>
              </a:rPr>
              <a:t>system</a:t>
            </a:r>
            <a:r>
              <a:rPr lang="es-ES" sz="1800" b="1" dirty="0">
                <a:solidFill>
                  <a:schemeClr val="bg1"/>
                </a:solidFill>
              </a:rPr>
              <a:t>", "</a:t>
            </a:r>
            <a:r>
              <a:rPr lang="es-ES" sz="1800" b="1" dirty="0" err="1">
                <a:solidFill>
                  <a:schemeClr val="bg1"/>
                </a:solidFill>
              </a:rPr>
              <a:t>content</a:t>
            </a:r>
            <a:r>
              <a:rPr lang="es-ES" sz="1800" b="1" dirty="0">
                <a:solidFill>
                  <a:schemeClr val="bg1"/>
                </a:solidFill>
              </a:rPr>
              <a:t>": "Eres un profesor que explica de forma sencilla, con ejemplos prácticos." }</a:t>
            </a:r>
          </a:p>
          <a:p>
            <a:r>
              <a:rPr lang="es-ES" sz="1800" dirty="0">
                <a:solidFill>
                  <a:schemeClr val="bg1"/>
                </a:solidFill>
              </a:rPr>
              <a:t>En la familia de modelo ox, como o1, o3, o4, etc. Este rol se llama </a:t>
            </a:r>
            <a:r>
              <a:rPr lang="es-ES" sz="1800" b="1" dirty="0" err="1">
                <a:solidFill>
                  <a:schemeClr val="bg1"/>
                </a:solidFill>
              </a:rPr>
              <a:t>Developer</a:t>
            </a:r>
            <a:endParaRPr lang="es-ES" sz="1800" b="1" dirty="0">
              <a:solidFill>
                <a:schemeClr val="bg1"/>
              </a:solidFill>
            </a:endParaRPr>
          </a:p>
          <a:p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3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77617511-3691-7678-5E69-E0D408B1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4426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66270-C272-6F8A-720C-7E643A7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Los “</a:t>
            </a:r>
            <a:r>
              <a:rPr lang="fr-FR" sz="2800" dirty="0" err="1">
                <a:solidFill>
                  <a:schemeClr val="bg1"/>
                </a:solidFill>
              </a:rPr>
              <a:t>roles</a:t>
            </a:r>
            <a:r>
              <a:rPr lang="fr-FR" sz="2800" dirty="0">
                <a:solidFill>
                  <a:schemeClr val="bg1"/>
                </a:solidFill>
              </a:rPr>
              <a:t>” en un Chat Message</a:t>
            </a:r>
            <a:endParaRPr lang="es-CL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2F61B5-1AE0-085F-421E-6FE68CDB9F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3" y="2718054"/>
            <a:ext cx="4876155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s-CL" altLang="es-CL" sz="2000" b="1" dirty="0" err="1">
                <a:solidFill>
                  <a:schemeClr val="bg1"/>
                </a:solidFill>
                <a:latin typeface="Arial Unicode MS"/>
              </a:rPr>
              <a:t>U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ser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 el </a:t>
            </a:r>
            <a:r>
              <a:rPr kumimoji="0" lang="es-CL" altLang="es-CL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del usuario real</a:t>
            </a:r>
            <a:r>
              <a:rPr kumimoji="0" lang="es-CL" altLang="es-CL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la pregunta o instrucción que quieres que el modelo responda.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Ejemplo:</a:t>
            </a:r>
            <a:r>
              <a:rPr lang="es-CL" altLang="es-CL" sz="17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s-ES" altLang="es-CL" sz="1700" b="1" dirty="0">
                <a:solidFill>
                  <a:schemeClr val="bg1"/>
                </a:solidFill>
                <a:latin typeface="Arial" panose="020B0604020202020204" pitchFamily="34" charset="0"/>
              </a:rPr>
              <a:t>{ "role": "</a:t>
            </a:r>
            <a:r>
              <a:rPr lang="es-ES" altLang="es-CL" sz="1700" b="1" dirty="0" err="1">
                <a:solidFill>
                  <a:schemeClr val="bg1"/>
                </a:solidFill>
                <a:latin typeface="Arial" panose="020B0604020202020204" pitchFamily="34" charset="0"/>
              </a:rPr>
              <a:t>user</a:t>
            </a:r>
            <a:r>
              <a:rPr lang="es-ES" altLang="es-CL" sz="1700" b="1" dirty="0">
                <a:solidFill>
                  <a:schemeClr val="bg1"/>
                </a:solidFill>
                <a:latin typeface="Arial" panose="020B0604020202020204" pitchFamily="34" charset="0"/>
              </a:rPr>
              <a:t>", "</a:t>
            </a:r>
            <a:r>
              <a:rPr lang="es-ES" altLang="es-CL" sz="1700" b="1" dirty="0" err="1">
                <a:solidFill>
                  <a:schemeClr val="bg1"/>
                </a:solidFill>
                <a:latin typeface="Arial" panose="020B0604020202020204" pitchFamily="34" charset="0"/>
              </a:rPr>
              <a:t>content</a:t>
            </a:r>
            <a:r>
              <a:rPr lang="es-ES" altLang="es-CL" sz="1700" b="1" dirty="0">
                <a:solidFill>
                  <a:schemeClr val="bg1"/>
                </a:solidFill>
                <a:latin typeface="Arial" panose="020B0604020202020204" pitchFamily="34" charset="0"/>
              </a:rPr>
              <a:t>": "Explícame qué es una API con una metáfora." }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CL" altLang="es-CL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8ECB4A1-C342-3E7D-579B-FB6F4A80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4426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34A750-182D-0B22-5589-0C0CBA58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Los “roles” en un Chat </a:t>
            </a:r>
            <a:r>
              <a:rPr lang="es-CL" sz="2800" dirty="0" err="1">
                <a:solidFill>
                  <a:schemeClr val="bg1"/>
                </a:solidFill>
              </a:rPr>
              <a:t>Message</a:t>
            </a:r>
            <a:endParaRPr lang="es-CL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0AC894-9B34-9352-DCD0-CFD8FAC34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 b="1">
                <a:solidFill>
                  <a:schemeClr val="bg1"/>
                </a:solidFill>
              </a:rPr>
              <a:t>Assistant</a:t>
            </a:r>
          </a:p>
          <a:p>
            <a:r>
              <a:rPr lang="es-ES" sz="1700">
                <a:solidFill>
                  <a:schemeClr val="bg1"/>
                </a:solidFill>
              </a:rPr>
              <a:t>Es la respuesta previa del modelo.</a:t>
            </a:r>
          </a:p>
          <a:p>
            <a:r>
              <a:rPr lang="es-ES" sz="1700">
                <a:solidFill>
                  <a:schemeClr val="bg1"/>
                </a:solidFill>
              </a:rPr>
              <a:t>Lo usas para mantener contexto en una conversación larga, como si el chat tuviera memoria.</a:t>
            </a:r>
          </a:p>
          <a:p>
            <a:r>
              <a:rPr lang="es-ES" sz="1700">
                <a:solidFill>
                  <a:schemeClr val="bg1"/>
                </a:solidFill>
              </a:rPr>
              <a:t>Ejemplo: </a:t>
            </a:r>
            <a:r>
              <a:rPr lang="es-ES" sz="1700" b="1">
                <a:solidFill>
                  <a:schemeClr val="bg1"/>
                </a:solidFill>
              </a:rPr>
              <a:t>{ "role": "assistant", "content": "Una API es como un mesero que lleva tus pedidos a la cocina." }</a:t>
            </a:r>
          </a:p>
          <a:p>
            <a:pPr marL="0" indent="0">
              <a:buNone/>
            </a:pPr>
            <a:endParaRPr lang="es-C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D8D929E3-DB58-15B6-8894-A727F1DD7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4426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6DE829-D657-87B7-8FC1-1B12FA16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</a:rPr>
              <a:t>Los “roles” en un Chat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AFDC8A-0CE2-3102-3758-99404576F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368524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 b="1" dirty="0">
                <a:solidFill>
                  <a:schemeClr val="bg1"/>
                </a:solidFill>
              </a:rPr>
              <a:t>Tool o function</a:t>
            </a:r>
          </a:p>
          <a:p>
            <a:r>
              <a:rPr lang="es-ES" sz="1700" dirty="0">
                <a:solidFill>
                  <a:schemeClr val="bg1"/>
                </a:solidFill>
              </a:rPr>
              <a:t>Más avanzado. Cuando usas function </a:t>
            </a:r>
            <a:r>
              <a:rPr lang="es-ES" sz="1700" dirty="0" err="1">
                <a:solidFill>
                  <a:schemeClr val="bg1"/>
                </a:solidFill>
              </a:rPr>
              <a:t>calling</a:t>
            </a:r>
            <a:r>
              <a:rPr lang="es-ES" sz="1700" dirty="0">
                <a:solidFill>
                  <a:schemeClr val="bg1"/>
                </a:solidFill>
              </a:rPr>
              <a:t> o integraciones con herramientas externas, la API puede responder con un rol "</a:t>
            </a:r>
            <a:r>
              <a:rPr lang="es-ES" sz="1700" dirty="0" err="1">
                <a:solidFill>
                  <a:schemeClr val="bg1"/>
                </a:solidFill>
              </a:rPr>
              <a:t>tool</a:t>
            </a:r>
            <a:r>
              <a:rPr lang="es-ES" sz="1700" dirty="0">
                <a:solidFill>
                  <a:schemeClr val="bg1"/>
                </a:solidFill>
              </a:rPr>
              <a:t>" o "function".</a:t>
            </a:r>
          </a:p>
          <a:p>
            <a:r>
              <a:rPr lang="es-ES" sz="1700" dirty="0">
                <a:solidFill>
                  <a:schemeClr val="bg1"/>
                </a:solidFill>
              </a:rPr>
              <a:t>Ejemplo típico: </a:t>
            </a:r>
            <a:r>
              <a:rPr lang="en-US" sz="1700" b="1" dirty="0">
                <a:solidFill>
                  <a:schemeClr val="bg1"/>
                </a:solidFill>
              </a:rPr>
              <a:t>{ "role": "tool", "content": "{ \"weather\": \"</a:t>
            </a:r>
            <a:r>
              <a:rPr lang="en-US" sz="1700" b="1" dirty="0" err="1">
                <a:solidFill>
                  <a:schemeClr val="bg1"/>
                </a:solidFill>
              </a:rPr>
              <a:t>soleado</a:t>
            </a:r>
            <a:r>
              <a:rPr lang="en-US" sz="1700" b="1" dirty="0">
                <a:solidFill>
                  <a:schemeClr val="bg1"/>
                </a:solidFill>
              </a:rPr>
              <a:t>\" }" }</a:t>
            </a:r>
          </a:p>
          <a:p>
            <a:endParaRPr lang="es-CL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495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2171</Words>
  <Application>Microsoft Office PowerPoint</Application>
  <PresentationFormat>Panorámica</PresentationFormat>
  <Paragraphs>199</Paragraphs>
  <Slides>52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Arial Unicode MS</vt:lpstr>
      <vt:lpstr>Calibri</vt:lpstr>
      <vt:lpstr>Calibri Light</vt:lpstr>
      <vt:lpstr>Tema de Office</vt:lpstr>
      <vt:lpstr>LLMs Desde una Perspectiva Práctica</vt:lpstr>
      <vt:lpstr>¿Qué es una API?</vt:lpstr>
      <vt:lpstr>¿Cómo se puede usar la API de OpenAI?</vt:lpstr>
      <vt:lpstr>Peticion típica a la API</vt:lpstr>
      <vt:lpstr>Repuesta tipica</vt:lpstr>
      <vt:lpstr>Los “roles” en un Chat Message</vt:lpstr>
      <vt:lpstr>Los “roles” en un Chat Message</vt:lpstr>
      <vt:lpstr>Los “roles” en un Chat Message</vt:lpstr>
      <vt:lpstr>Los “roles” en un Chat Message</vt:lpstr>
      <vt:lpstr>Ejemplo de un Historial de Chat</vt:lpstr>
      <vt:lpstr>SDK y Librerías</vt:lpstr>
      <vt:lpstr>Configuración inicial</vt:lpstr>
      <vt:lpstr>¿Qué es una API Key?</vt:lpstr>
      <vt:lpstr>Presentación de PowerPoint</vt:lpstr>
      <vt:lpstr>Vector Embeddings</vt:lpstr>
      <vt:lpstr>¿Qué es un Vector Embedding?</vt:lpstr>
      <vt:lpstr>¿Se Puede hacer Matemáticas con el Lenguaje Natural?</vt:lpstr>
      <vt:lpstr>Analogía del Plano Cartesiano</vt:lpstr>
      <vt:lpstr>Espacio N Dimensional</vt:lpstr>
      <vt:lpstr>Modelos de Embedding</vt:lpstr>
      <vt:lpstr>¿Cómo Generar un Embedding?</vt:lpstr>
      <vt:lpstr>Búsqueda Semántica</vt:lpstr>
      <vt:lpstr>Vector Embeddings</vt:lpstr>
      <vt:lpstr>¿Qué es la Búsqueda Semántica?</vt:lpstr>
      <vt:lpstr>Bases de Datos que Soportan Búsqueda Semántica</vt:lpstr>
      <vt:lpstr>Pinecone DB</vt:lpstr>
      <vt:lpstr>ChromaDB</vt:lpstr>
      <vt:lpstr>PostgreSQL + PgVector</vt:lpstr>
      <vt:lpstr>¿Cómo Hago Búsqueda Semántica?</vt:lpstr>
      <vt:lpstr>Retrieval Augmented Generation (RAG)</vt:lpstr>
      <vt:lpstr>¿Qué es RAG?</vt:lpstr>
      <vt:lpstr>Cómo funciona en la práctica</vt:lpstr>
      <vt:lpstr>Presentación de PowerPoint</vt:lpstr>
      <vt:lpstr>Analogía y Beneficios</vt:lpstr>
      <vt:lpstr>Presentación de PowerPoint</vt:lpstr>
      <vt:lpstr>¿Cuál es la Diferencia entre un Chatbot y un Agente?</vt:lpstr>
      <vt:lpstr>¿Cómo creamos un Agente de IA?</vt:lpstr>
      <vt:lpstr>¿Qué son las Tool Calls?</vt:lpstr>
      <vt:lpstr>JSON Schema y Tool Calls</vt:lpstr>
      <vt:lpstr>Ejemplo Práctico: Herramienta de Búsqueda Web</vt:lpstr>
      <vt:lpstr>Tool Call del Agente</vt:lpstr>
      <vt:lpstr>Respuesta de la Tool</vt:lpstr>
      <vt:lpstr>Relación con Agentes de IA</vt:lpstr>
      <vt:lpstr>MCP (Model Context Protocol)</vt:lpstr>
      <vt:lpstr>MCP (Model Context Protocol)</vt:lpstr>
      <vt:lpstr>¿Qué Problema Resuelve?</vt:lpstr>
      <vt:lpstr>Arquitectura Básica</vt:lpstr>
      <vt:lpstr>Configuración MCP (Claude Desktop)</vt:lpstr>
      <vt:lpstr>Ventajas de MCP</vt:lpstr>
      <vt:lpstr>MCP vs Tool Calls Tradicionales</vt:lpstr>
      <vt:lpstr>Estado Actual (2025)</vt:lpstr>
      <vt:lpstr>Fin de la Presentación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LLMs Desde una Perspectiva Práctica</dc:title>
  <dc:creator>DIEGO MATIAS OBANDO AGUILERA</dc:creator>
  <cp:lastModifiedBy>DIEGO MATIAS OBANDO AGUILERA</cp:lastModifiedBy>
  <cp:revision>6</cp:revision>
  <dcterms:created xsi:type="dcterms:W3CDTF">2025-08-30T23:32:00Z</dcterms:created>
  <dcterms:modified xsi:type="dcterms:W3CDTF">2025-08-31T03:18:26Z</dcterms:modified>
</cp:coreProperties>
</file>